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4" r:id="rId3"/>
    <p:sldId id="259" r:id="rId4"/>
    <p:sldId id="257" r:id="rId5"/>
    <p:sldId id="270" r:id="rId6"/>
    <p:sldId id="266" r:id="rId7"/>
    <p:sldId id="281" r:id="rId8"/>
    <p:sldId id="275" r:id="rId9"/>
    <p:sldId id="258" r:id="rId10"/>
    <p:sldId id="263" r:id="rId11"/>
    <p:sldId id="264" r:id="rId12"/>
    <p:sldId id="269" r:id="rId13"/>
    <p:sldId id="276" r:id="rId14"/>
    <p:sldId id="271" r:id="rId15"/>
    <p:sldId id="261" r:id="rId16"/>
    <p:sldId id="277" r:id="rId17"/>
    <p:sldId id="278" r:id="rId18"/>
    <p:sldId id="279" r:id="rId19"/>
    <p:sldId id="262" r:id="rId20"/>
    <p:sldId id="280" r:id="rId21"/>
    <p:sldId id="265" r:id="rId22"/>
    <p:sldId id="268" r:id="rId23"/>
    <p:sldId id="267" r:id="rId24"/>
    <p:sldId id="272" r:id="rId25"/>
    <p:sldId id="273" r:id="rId26"/>
    <p:sldId id="274" r:id="rId27"/>
    <p:sldId id="283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cdrv.csss-iugs.ca/" TargetMode="External"/><Relationship Id="rId4" Type="http://schemas.openxmlformats.org/officeDocument/2006/relationships/hyperlink" Target="http://scil.dinf.usherbrooke.ca/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"/><Relationship Id="rId5" Type="http://schemas.openxmlformats.org/officeDocument/2006/relationships/image" Target="../media/image28.tif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"/><Relationship Id="rId5" Type="http://schemas.openxmlformats.org/officeDocument/2006/relationships/image" Target="../media/image30.tif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3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4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519085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534" y="2722412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scil.dinf.usherbrooke.ca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Research Centre on 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http://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cdrv.csss-iugs.ca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5" y="6035040"/>
            <a:ext cx="3977539" cy="64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490" y="2811268"/>
            <a:ext cx="2431530" cy="67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69" y="3455824"/>
            <a:ext cx="2278451" cy="227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32" y="5691339"/>
            <a:ext cx="3374434" cy="103712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293326" y="3222171"/>
            <a:ext cx="1388506" cy="11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1"/>
          </p:cNvCxnSpPr>
          <p:nvPr/>
        </p:nvCxnSpPr>
        <p:spPr>
          <a:xfrm>
            <a:off x="4612603" y="4328527"/>
            <a:ext cx="1597966" cy="26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58194" y="4970237"/>
            <a:ext cx="1436915" cy="72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09690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508822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276033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Tip! In very diseased brains e.g. with large tumors or stroke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692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99421" y="4221486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863" y="4802030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791" y="2343035"/>
            <a:ext cx="8101379" cy="1655762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Speaker name: Eleftherios </a:t>
            </a:r>
            <a:r>
              <a:rPr lang="en-US" sz="2800" dirty="0" err="1" smtClean="0"/>
              <a:t>Garyfallidis</a:t>
            </a:r>
            <a:endParaRPr lang="en-US" sz="2800" dirty="0" smtClean="0"/>
          </a:p>
          <a:p>
            <a:pPr algn="l"/>
            <a:endParaRPr lang="en-US" sz="2800" dirty="0"/>
          </a:p>
          <a:p>
            <a:pPr algn="l"/>
            <a:r>
              <a:rPr lang="en-US" sz="2800" dirty="0" smtClean="0"/>
              <a:t>I </a:t>
            </a:r>
            <a:r>
              <a:rPr lang="en-US" sz="2800" dirty="0"/>
              <a:t>have no financial interests or relationships to disclose with regard to </a:t>
            </a:r>
            <a:r>
              <a:rPr lang="en-US" sz="2800" dirty="0" smtClean="0"/>
              <a:t>the subject </a:t>
            </a:r>
            <a:r>
              <a:rPr lang="en-US" sz="2800" dirty="0"/>
              <a:t>matter of this presentation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482" y="353427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 of financial interests or relationships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4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from the ISMRM 2015 challenge about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4727" y="2274570"/>
            <a:ext cx="5712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Voxel perfect alignment with the T1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Motion can push your connectivity results massively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more accurate ways of measuring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87127" y="3707130"/>
            <a:ext cx="6588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Solution! Use  model bundles to measure your connectivity. </a:t>
            </a:r>
          </a:p>
          <a:p>
            <a:r>
              <a:rPr lang="en-US" dirty="0" smtClean="0"/>
              <a:t>Now valid connections are the bundles which are close to the model</a:t>
            </a:r>
          </a:p>
          <a:p>
            <a:r>
              <a:rPr lang="en-US" dirty="0"/>
              <a:t>b</a:t>
            </a:r>
            <a:r>
              <a:rPr lang="en-US" dirty="0" smtClean="0"/>
              <a:t>undle up to a distance threshold.</a:t>
            </a:r>
          </a:p>
          <a:p>
            <a:r>
              <a:rPr lang="en-US" dirty="0" smtClean="0"/>
              <a:t>This technique does not require voxel perfect alignment and can</a:t>
            </a:r>
          </a:p>
          <a:p>
            <a:r>
              <a:rPr lang="en-US" dirty="0" smtClean="0"/>
              <a:t>deal with small warps.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63" y="-42562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data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0763" y="121706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32" y="2047688"/>
            <a:ext cx="4176817" cy="45480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2888" y="2047688"/>
            <a:ext cx="38350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is difficult to compare directly </a:t>
            </a:r>
          </a:p>
          <a:p>
            <a:r>
              <a:rPr lang="en-US" dirty="0" smtClean="0"/>
              <a:t>the arc length functions. The authors </a:t>
            </a:r>
          </a:p>
          <a:p>
            <a:r>
              <a:rPr lang="en-US" dirty="0" smtClean="0"/>
              <a:t>Used functional data analysis to fit the </a:t>
            </a:r>
          </a:p>
          <a:p>
            <a:r>
              <a:rPr lang="en-US" dirty="0"/>
              <a:t>p</a:t>
            </a:r>
            <a:r>
              <a:rPr lang="en-US" dirty="0" smtClean="0"/>
              <a:t>rofiles as coefficients of B-splines.</a:t>
            </a:r>
          </a:p>
          <a:p>
            <a:endParaRPr lang="en-US" dirty="0" smtClean="0"/>
          </a:p>
          <a:p>
            <a:r>
              <a:rPr lang="en-US" dirty="0" smtClean="0"/>
              <a:t>And then use discriminant analysis</a:t>
            </a:r>
          </a:p>
          <a:p>
            <a:r>
              <a:rPr lang="en-US" dirty="0" smtClean="0"/>
              <a:t>with the principal components of </a:t>
            </a:r>
          </a:p>
          <a:p>
            <a:r>
              <a:rPr lang="en-US" dirty="0" smtClean="0"/>
              <a:t>the coefficients of these B-splines.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31" y="724288"/>
            <a:ext cx="4176817" cy="13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Measures along/from a centroid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7624"/>
            <a:ext cx="3132501" cy="4084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8625" y="115094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Cross-sections along a centroid</a:t>
            </a:r>
          </a:p>
          <a:p>
            <a:r>
              <a:rPr lang="en-US" dirty="0" err="1" smtClean="0"/>
              <a:t>Renauld</a:t>
            </a:r>
            <a:r>
              <a:rPr lang="en-US" dirty="0" smtClean="0"/>
              <a:t> et al., “Morphology </a:t>
            </a:r>
            <a:r>
              <a:rPr lang="en-US" dirty="0"/>
              <a:t>of thalamus, LGN and optic radiation do not influence EEG alpha waves”, Brain function and structure (submitted), 2015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563801" y="2753207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 flipV="1">
            <a:off x="5329646" y="3367149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455919" y="3197330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582192" y="3027511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7146" y="2819168"/>
            <a:ext cx="420023" cy="49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680404" y="2459032"/>
            <a:ext cx="10913" cy="76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44" y="4194663"/>
            <a:ext cx="2296226" cy="226800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386214" y="3854087"/>
            <a:ext cx="302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Distance maps from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214895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sets of streamlines for group comparisons (advanced)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3" y="1570288"/>
            <a:ext cx="4964576" cy="2068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8617" y="1958080"/>
            <a:ext cx="289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Garyfallidis</a:t>
            </a:r>
            <a:r>
              <a:rPr lang="en-US" dirty="0" smtClean="0"/>
              <a:t> et al. PhD thesis, </a:t>
            </a:r>
          </a:p>
          <a:p>
            <a:r>
              <a:rPr lang="en-US" dirty="0" smtClean="0"/>
              <a:t>Univ. of Cambridge, 2012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9" y="3934939"/>
            <a:ext cx="4567428" cy="1226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38" y="5237557"/>
            <a:ext cx="4219385" cy="900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4401" y="2930453"/>
            <a:ext cx="35341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adjacency (BA) is a metric</a:t>
            </a:r>
          </a:p>
          <a:p>
            <a:r>
              <a:rPr lang="en-US" dirty="0" smtClean="0"/>
              <a:t>for comparing how similar are </a:t>
            </a:r>
          </a:p>
          <a:p>
            <a:r>
              <a:rPr lang="en-US" dirty="0"/>
              <a:t>c</a:t>
            </a:r>
            <a:r>
              <a:rPr lang="en-US" dirty="0" smtClean="0"/>
              <a:t>lusters between different subjects.</a:t>
            </a:r>
          </a:p>
          <a:p>
            <a:endParaRPr lang="en-US" dirty="0"/>
          </a:p>
          <a:p>
            <a:r>
              <a:rPr lang="en-US" dirty="0" smtClean="0"/>
              <a:t>The streamlines of all subjects need</a:t>
            </a:r>
          </a:p>
          <a:p>
            <a:r>
              <a:rPr lang="en-US" dirty="0"/>
              <a:t>t</a:t>
            </a:r>
            <a:r>
              <a:rPr lang="en-US" dirty="0" smtClean="0"/>
              <a:t>o be in the same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Make the mental leap from images to streamlines. The grid is not everything!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world of streamlines is a world of opportunity.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 segmentation of streamlines is reducing manual segmentation.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Registration of bundles is robust to incomplete 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Clustering/simplification can show you hidden structures and reduce computational complexity.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Study the bundles using centroids, distances, clusters, cross-sections.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not stick only to Tensor metrics move to AFD, QA and other newer metrics.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Be critical about how you measure connectivity.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Make sure you do your pre-processing right.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Nearly all the methods shown in this course are available in DIPY.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Find me in the DIPY booth for more information.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31816" y="4841966"/>
            <a:ext cx="7454537" cy="1702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36" y="16558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2500" y="6544849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0" y="3645359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63" y="1659237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96" y="591479"/>
            <a:ext cx="3036142" cy="30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ractome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3429" y="3252885"/>
            <a:ext cx="2866809" cy="1475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96"/>
          <p:cNvPicPr/>
          <p:nvPr/>
        </p:nvPicPr>
        <p:blipFill>
          <a:blip r:embed="rId6"/>
          <a:srcRect t="13732" b="13732"/>
          <a:stretch>
            <a:fillRect/>
          </a:stretch>
        </p:blipFill>
        <p:spPr>
          <a:xfrm>
            <a:off x="6225170" y="5816593"/>
            <a:ext cx="1943329" cy="614085"/>
          </a:xfrm>
          <a:prstGeom prst="rect">
            <a:avLst/>
          </a:prstGeom>
          <a:ln>
            <a:noFill/>
          </a:ln>
        </p:spPr>
      </p:pic>
      <p:pic>
        <p:nvPicPr>
          <p:cNvPr id="16" name="Picture 190"/>
          <p:cNvPicPr/>
          <p:nvPr/>
        </p:nvPicPr>
        <p:blipFill>
          <a:blip r:embed="rId7"/>
          <a:stretch>
            <a:fillRect/>
          </a:stretch>
        </p:blipFill>
        <p:spPr>
          <a:xfrm>
            <a:off x="1380007" y="5009526"/>
            <a:ext cx="1347620" cy="552142"/>
          </a:xfrm>
          <a:prstGeom prst="rect">
            <a:avLst/>
          </a:prstGeom>
          <a:ln>
            <a:noFill/>
          </a:ln>
        </p:spPr>
      </p:pic>
      <p:pic>
        <p:nvPicPr>
          <p:cNvPr id="17" name="Picture 199"/>
          <p:cNvPicPr/>
          <p:nvPr/>
        </p:nvPicPr>
        <p:blipFill>
          <a:blip r:embed="rId8"/>
          <a:stretch>
            <a:fillRect/>
          </a:stretch>
        </p:blipFill>
        <p:spPr>
          <a:xfrm>
            <a:off x="1212877" y="5729228"/>
            <a:ext cx="1681881" cy="526044"/>
          </a:xfrm>
          <a:prstGeom prst="rect">
            <a:avLst/>
          </a:prstGeom>
          <a:ln>
            <a:noFill/>
          </a:ln>
        </p:spPr>
      </p:pic>
      <p:pic>
        <p:nvPicPr>
          <p:cNvPr id="18" name="Picture 63" descr="SdC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4758" y="5045364"/>
            <a:ext cx="2845225" cy="12961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96" y="4938013"/>
            <a:ext cx="2858573" cy="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tract-analysis?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113" y="4455151"/>
            <a:ext cx="8108950" cy="2047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By interpolating the metric values on the points of the streamlines we can start talking about bundle integrity and looking into pathology.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However, the shape of the bundle itself gives also information about the underlying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pathology. An example is with the language pathways in autistic populations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.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[1] Lewis et al., Cerebral Cortex, 2013.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6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tract</a:t>
            </a:r>
            <a:r>
              <a:rPr lang="en-US" dirty="0" smtClean="0"/>
              <a:t>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bundle</a:t>
            </a:r>
            <a:r>
              <a:rPr lang="en-US" dirty="0"/>
              <a:t>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</a:t>
            </a:r>
            <a:r>
              <a:rPr lang="en-US" b="1" dirty="0" smtClean="0"/>
              <a:t>streamlines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</a:p>
          <a:p>
            <a:r>
              <a:rPr lang="en-US" dirty="0" smtClean="0"/>
              <a:t>Scalar or Vector.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95292" y="3702858"/>
            <a:ext cx="688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Tract-analysis is all about bundle-maps.</a:t>
            </a:r>
          </a:p>
          <a:p>
            <a:r>
              <a:rPr lang="en-US" dirty="0" smtClean="0"/>
              <a:t>In this talk I will focus more on the streamlines rather than on the maps.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 vs images</a:t>
            </a:r>
            <a:b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technical note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9647"/>
            <a:ext cx="8108950" cy="3655696"/>
          </a:xfrm>
        </p:spPr>
        <p:txBody>
          <a:bodyPr>
            <a:noAutofit/>
          </a:bodyPr>
          <a:lstStyle/>
          <a:p>
            <a:r>
              <a:rPr lang="en-US" sz="2100" dirty="0" smtClean="0"/>
              <a:t>Streamlines are 3D curves (a series of line segments) where their points are in floating point coordinates (x=10.3, y=10.5, z=1.8). </a:t>
            </a:r>
            <a:endParaRPr lang="en-US" sz="2100" dirty="0"/>
          </a:p>
          <a:p>
            <a:r>
              <a:rPr lang="en-US" sz="2100" dirty="0" smtClean="0"/>
              <a:t>This is in contrast to the image coordinates which are integer coordinates (</a:t>
            </a:r>
            <a:r>
              <a:rPr lang="en-US" sz="2100" dirty="0" err="1" smtClean="0"/>
              <a:t>i</a:t>
            </a:r>
            <a:r>
              <a:rPr lang="en-US" sz="2100" dirty="0" smtClean="0"/>
              <a:t>=10, j=11, k=2). </a:t>
            </a:r>
            <a:endParaRPr lang="en-US" sz="2100" dirty="0"/>
          </a:p>
          <a:p>
            <a:r>
              <a:rPr lang="en-US" sz="2100" dirty="0" smtClean="0"/>
              <a:t>Common file formats for streamlines are </a:t>
            </a:r>
            <a:r>
              <a:rPr lang="en-US" sz="2100" dirty="0" err="1" smtClean="0"/>
              <a:t>Trackvis</a:t>
            </a:r>
            <a:r>
              <a:rPr lang="en-US" sz="2100" dirty="0" smtClean="0"/>
              <a:t> (*.</a:t>
            </a:r>
            <a:r>
              <a:rPr lang="en-US" sz="2100" dirty="0" err="1" smtClean="0"/>
              <a:t>trk</a:t>
            </a:r>
            <a:r>
              <a:rPr lang="en-US" sz="2100" dirty="0" smtClean="0"/>
              <a:t>), *.</a:t>
            </a:r>
            <a:r>
              <a:rPr lang="en-US" sz="2100" dirty="0" err="1" smtClean="0"/>
              <a:t>vtk</a:t>
            </a:r>
            <a:r>
              <a:rPr lang="en-US" sz="2100" dirty="0" smtClean="0"/>
              <a:t>,  *.</a:t>
            </a:r>
            <a:r>
              <a:rPr lang="en-US" sz="2100" dirty="0" err="1" smtClean="0"/>
              <a:t>tck</a:t>
            </a:r>
            <a:r>
              <a:rPr lang="en-US" sz="2100" dirty="0"/>
              <a:t> </a:t>
            </a:r>
            <a:r>
              <a:rPr lang="en-US" sz="2100" dirty="0" smtClean="0"/>
              <a:t>etc.</a:t>
            </a:r>
          </a:p>
          <a:p>
            <a:r>
              <a:rPr lang="en-US" sz="2100" dirty="0" smtClean="0"/>
              <a:t>Common file formats for metrics is </a:t>
            </a:r>
            <a:r>
              <a:rPr lang="en-US" sz="2100" dirty="0" err="1" smtClean="0"/>
              <a:t>Nifti</a:t>
            </a:r>
            <a:r>
              <a:rPr lang="en-US" sz="2100" dirty="0" smtClean="0"/>
              <a:t> (*.nii.gz, *.</a:t>
            </a:r>
            <a:r>
              <a:rPr lang="en-US" sz="2100" dirty="0" err="1" smtClean="0"/>
              <a:t>nii</a:t>
            </a:r>
            <a:r>
              <a:rPr lang="en-US" sz="2100" dirty="0" smtClean="0"/>
              <a:t>)</a:t>
            </a:r>
          </a:p>
          <a:p>
            <a:r>
              <a:rPr lang="en-US" sz="2100" dirty="0" smtClean="0"/>
              <a:t>More than often a bottleneck in tract-analysis  is dealing with the coordinates.</a:t>
            </a:r>
            <a:r>
              <a:rPr lang="en-US" sz="2100" dirty="0"/>
              <a:t/>
            </a:r>
            <a:br>
              <a:rPr lang="en-US" sz="2100" dirty="0"/>
            </a:br>
            <a:endParaRPr lang="en-US" sz="21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1626" y="4670502"/>
            <a:ext cx="8445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Make sure you understand the space of the streamlines in comparison to the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space </a:t>
            </a:r>
            <a:r>
              <a:rPr lang="en-US" dirty="0">
                <a:solidFill>
                  <a:schemeClr val="accent5"/>
                </a:solidFill>
              </a:rPr>
              <a:t>of the images and how to go from the one space to the </a:t>
            </a:r>
            <a:r>
              <a:rPr lang="en-US" dirty="0" smtClean="0">
                <a:solidFill>
                  <a:schemeClr val="accent5"/>
                </a:solidFill>
              </a:rPr>
              <a:t>other. Familiarize </a:t>
            </a:r>
            <a:r>
              <a:rPr lang="en-US" dirty="0">
                <a:solidFill>
                  <a:schemeClr val="accent5"/>
                </a:solidFill>
              </a:rPr>
              <a:t>yourself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with </a:t>
            </a:r>
            <a:r>
              <a:rPr lang="en-US" dirty="0">
                <a:solidFill>
                  <a:schemeClr val="accent5"/>
                </a:solidFill>
              </a:rPr>
              <a:t>RAS 1mm, LAS, LPS etc</a:t>
            </a:r>
            <a:r>
              <a:rPr lang="en-US" dirty="0" smtClean="0">
                <a:solidFill>
                  <a:schemeClr val="accent5"/>
                </a:solidFill>
              </a:rPr>
              <a:t>.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7256" y="6108696"/>
            <a:ext cx="8363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Understand the terms world coordinates and native coordinates.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 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97256" y="5535210"/>
            <a:ext cx="8363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Know your voxel origin. Is it in the center of the voxel (e.g. </a:t>
            </a:r>
            <a:r>
              <a:rPr lang="en-US" dirty="0" err="1">
                <a:solidFill>
                  <a:schemeClr val="accent5"/>
                </a:solidFill>
              </a:rPr>
              <a:t>Nifti</a:t>
            </a:r>
            <a:r>
              <a:rPr lang="en-US" dirty="0">
                <a:solidFill>
                  <a:schemeClr val="accent5"/>
                </a:solidFill>
              </a:rPr>
              <a:t>)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or </a:t>
            </a:r>
            <a:r>
              <a:rPr lang="en-US" dirty="0" smtClean="0">
                <a:solidFill>
                  <a:schemeClr val="accent5"/>
                </a:solidFill>
              </a:rPr>
              <a:t>the </a:t>
            </a:r>
            <a:r>
              <a:rPr lang="en-US" dirty="0">
                <a:solidFill>
                  <a:schemeClr val="accent5"/>
                </a:solidFill>
              </a:rPr>
              <a:t>corner of the voxel (e.g. </a:t>
            </a:r>
            <a:r>
              <a:rPr lang="en-US" dirty="0" err="1">
                <a:solidFill>
                  <a:schemeClr val="accent5"/>
                </a:solidFill>
              </a:rPr>
              <a:t>Trackvis</a:t>
            </a:r>
            <a:r>
              <a:rPr lang="en-US" dirty="0" smtClean="0">
                <a:solidFill>
                  <a:schemeClr val="accent5"/>
                </a:solidFill>
              </a:rPr>
              <a:t>)?.  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334903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contain connectivity information (sequential)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can tell us about shape and orientation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Together with other streamlines make “good” models of bundles. Better than using surfaces or just points.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188" y="3318253"/>
            <a:ext cx="4622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 order of the points between two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streamlines can be the reverse even in the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same bundle.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330729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416075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893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7195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404315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89660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6296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44554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5136" y="4320771"/>
            <a:ext cx="5218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These are discrete 3D curves. Difficult to set</a:t>
            </a:r>
          </a:p>
          <a:p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oordinate systems along 3D curves. Torsion</a:t>
            </a:r>
          </a:p>
          <a:p>
            <a:r>
              <a:rPr lang="en-US" dirty="0">
                <a:solidFill>
                  <a:schemeClr val="accent5"/>
                </a:solidFill>
              </a:rPr>
              <a:t>a</a:t>
            </a:r>
            <a:r>
              <a:rPr lang="en-US" dirty="0" smtClean="0">
                <a:solidFill>
                  <a:schemeClr val="accent5"/>
                </a:solidFill>
              </a:rPr>
              <a:t>nd curvature are error prone.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06826" y="5972066"/>
            <a:ext cx="817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To compare streamlines you need to define a distance between streamlines.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393761" y="5434260"/>
            <a:ext cx="702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Many points… computational expensive and heavy on memory.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3" grpId="0"/>
      <p:bldP spid="85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538926" y="1028708"/>
            <a:ext cx="3201520" cy="2455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65" y="1026585"/>
            <a:ext cx="3369940" cy="240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900" y="3864441"/>
            <a:ext cx="50868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Haussdorff</a:t>
            </a:r>
            <a:r>
              <a:rPr lang="en-US" dirty="0" smtClean="0"/>
              <a:t> distances</a:t>
            </a:r>
            <a:r>
              <a:rPr lang="en-US" baseline="30000" dirty="0" smtClean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put together streamlines of different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Streamlines can have different numbers of points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[1] </a:t>
            </a:r>
            <a:r>
              <a:rPr lang="en-US" dirty="0" err="1" smtClean="0"/>
              <a:t>Corouge</a:t>
            </a:r>
            <a:r>
              <a:rPr lang="en-US" dirty="0" smtClean="0"/>
              <a:t> et al. ISMRM 2004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859742" y="3817791"/>
            <a:ext cx="30971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Vector-like distances</a:t>
            </a:r>
            <a:r>
              <a:rPr lang="en-US" baseline="30000" dirty="0" smtClean="0"/>
              <a:t>2,3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Points are now arrays of </a:t>
            </a:r>
          </a:p>
          <a:p>
            <a:r>
              <a:rPr lang="en-US" dirty="0"/>
              <a:t>f</a:t>
            </a:r>
            <a:r>
              <a:rPr lang="en-US" dirty="0" smtClean="0"/>
              <a:t>ixed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Separate streamlines of </a:t>
            </a:r>
          </a:p>
          <a:p>
            <a:r>
              <a:rPr lang="en-US" dirty="0"/>
              <a:t>d</a:t>
            </a:r>
            <a:r>
              <a:rPr lang="en-US" dirty="0" smtClean="0"/>
              <a:t>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Very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[2] </a:t>
            </a:r>
            <a:r>
              <a:rPr lang="en-US" dirty="0" err="1" smtClean="0"/>
              <a:t>Garyfallidis</a:t>
            </a:r>
            <a:r>
              <a:rPr lang="en-US" dirty="0"/>
              <a:t> </a:t>
            </a:r>
            <a:r>
              <a:rPr lang="en-US" dirty="0" smtClean="0"/>
              <a:t>et al. HBM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[3] Guevara et al. HBM 2010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  <a:p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991472" y="3725600"/>
            <a:ext cx="3796761" cy="2148595"/>
            <a:chOff x="4591904" y="3671560"/>
            <a:chExt cx="4630196" cy="2620236"/>
          </a:xfrm>
        </p:grpSpPr>
        <p:grpSp>
          <p:nvGrpSpPr>
            <p:cNvPr id="54" name="Group 2"/>
            <p:cNvGrpSpPr>
              <a:grpSpLocks/>
            </p:cNvGrpSpPr>
            <p:nvPr/>
          </p:nvGrpSpPr>
          <p:grpSpPr bwMode="auto">
            <a:xfrm>
              <a:off x="4711556" y="3671560"/>
              <a:ext cx="3186272" cy="877784"/>
              <a:chOff x="3766" y="1024"/>
              <a:chExt cx="1952" cy="519"/>
            </a:xfrm>
          </p:grpSpPr>
          <p:sp>
            <p:nvSpPr>
              <p:cNvPr id="55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6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7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8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59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0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1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2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3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5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6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7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8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69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0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1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2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3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4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5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88" name="Group 2"/>
            <p:cNvGrpSpPr>
              <a:grpSpLocks/>
            </p:cNvGrpSpPr>
            <p:nvPr/>
          </p:nvGrpSpPr>
          <p:grpSpPr bwMode="auto">
            <a:xfrm>
              <a:off x="4755889" y="4012607"/>
              <a:ext cx="3006458" cy="805513"/>
              <a:chOff x="3766" y="1024"/>
              <a:chExt cx="1952" cy="519"/>
            </a:xfrm>
          </p:grpSpPr>
          <p:sp>
            <p:nvSpPr>
              <p:cNvPr id="89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0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1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2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3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4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5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6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7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8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0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1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2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3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4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5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6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7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8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09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154" name="Group 2"/>
            <p:cNvGrpSpPr>
              <a:grpSpLocks/>
            </p:cNvGrpSpPr>
            <p:nvPr/>
          </p:nvGrpSpPr>
          <p:grpSpPr bwMode="auto">
            <a:xfrm>
              <a:off x="4756953" y="4830579"/>
              <a:ext cx="3186272" cy="877784"/>
              <a:chOff x="3766" y="1024"/>
              <a:chExt cx="1952" cy="519"/>
            </a:xfrm>
          </p:grpSpPr>
          <p:sp>
            <p:nvSpPr>
              <p:cNvPr id="155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6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7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8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9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0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1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2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3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4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5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6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7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8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9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0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1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2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3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4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5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591904" y="5486283"/>
              <a:ext cx="4411282" cy="805513"/>
              <a:chOff x="3766" y="1024"/>
              <a:chExt cx="1952" cy="519"/>
            </a:xfrm>
          </p:grpSpPr>
          <p:sp>
            <p:nvSpPr>
              <p:cNvPr id="177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8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9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0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1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2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3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4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5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6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7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8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9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0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1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2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3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4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5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6" name="Oval 22"/>
              <p:cNvSpPr>
                <a:spLocks noChangeArrowheads="1"/>
              </p:cNvSpPr>
              <p:nvPr/>
            </p:nvSpPr>
            <p:spPr bwMode="auto">
              <a:xfrm>
                <a:off x="5579" y="1300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7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205" name="TextBox 204"/>
            <p:cNvSpPr txBox="1"/>
            <p:nvPr/>
          </p:nvSpPr>
          <p:spPr>
            <a:xfrm>
              <a:off x="7905682" y="4158555"/>
              <a:ext cx="1260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Lower MDF</a:t>
              </a:r>
              <a:endParaRPr lang="en-US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7915332" y="5377317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Higher MDF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29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</a:t>
            </a:r>
          </a:p>
          <a:p>
            <a:r>
              <a:rPr lang="en-US" sz="1600" dirty="0" smtClean="0"/>
              <a:t>load 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</a:t>
            </a:r>
          </a:p>
          <a:p>
            <a:r>
              <a:rPr lang="en-US" sz="1600" dirty="0" smtClean="0"/>
              <a:t>An easy way to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Fast access to large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a single distance threshold (mm)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fast</a:t>
            </a:r>
            <a:r>
              <a:rPr lang="en-US" sz="1600" dirty="0" smtClean="0"/>
              <a:t>! Works with millions of streamlines without memory issues.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94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4370189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This is 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5337624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For anatomically relevant bundles you need to use supervised learning i.e. have a model of the bundles that you are looking for.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7552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299" y="6026721"/>
            <a:ext cx="7619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other clustering algorithms / distances see the work of Guevara, O’Donnell and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Corouge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1" grpId="0"/>
      <p:bldP spid="4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4526</TotalTime>
  <Words>1633</Words>
  <Application>Microsoft Office PowerPoint</Application>
  <PresentationFormat>On-screen Show (4:3)</PresentationFormat>
  <Paragraphs>288</Paragraphs>
  <Slides>28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PowerPoint Presentation</vt:lpstr>
      <vt:lpstr>What is tract-analysis?</vt:lpstr>
      <vt:lpstr>Streamlines vs images a technical note</vt:lpstr>
      <vt:lpstr>Why streamlines are  useful?</vt:lpstr>
      <vt:lpstr>Streamline distances – which one to use ? </vt:lpstr>
      <vt:lpstr>Streamline distances – which one to use ? </vt:lpstr>
      <vt:lpstr>QuickBundles for Simplification</vt:lpstr>
      <vt:lpstr>Table of contents for tract analysis</vt:lpstr>
      <vt:lpstr>Manual segmentation</vt:lpstr>
      <vt:lpstr>Automatic Segmentation</vt:lpstr>
      <vt:lpstr>Registration of bundles</vt:lpstr>
      <vt:lpstr>Create bundle-specific atlases using SLR</vt:lpstr>
      <vt:lpstr>Whole-brain linear registration of streamlines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Lessons from the ISMRM 2015 challenge about connectivity</vt:lpstr>
      <vt:lpstr>Tractometry</vt:lpstr>
      <vt:lpstr>Apparent fiber quantification</vt:lpstr>
      <vt:lpstr>Functional data analysis</vt:lpstr>
      <vt:lpstr>Measures along/from a centroid</vt:lpstr>
      <vt:lpstr>Comparing sets of streamlines for group comparisons (advanced)</vt:lpstr>
      <vt:lpstr>Conclusion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232</cp:revision>
  <dcterms:created xsi:type="dcterms:W3CDTF">2015-05-26T19:37:54Z</dcterms:created>
  <dcterms:modified xsi:type="dcterms:W3CDTF">2015-06-12T07:32:30Z</dcterms:modified>
</cp:coreProperties>
</file>